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57" r:id="rId4"/>
    <p:sldId id="259" r:id="rId5"/>
    <p:sldId id="305" r:id="rId6"/>
    <p:sldId id="303" r:id="rId7"/>
    <p:sldId id="306" r:id="rId8"/>
    <p:sldId id="296" r:id="rId9"/>
    <p:sldId id="300" r:id="rId10"/>
    <p:sldId id="291" r:id="rId11"/>
    <p:sldId id="273" r:id="rId12"/>
    <p:sldId id="288" r:id="rId13"/>
    <p:sldId id="289" r:id="rId14"/>
    <p:sldId id="270" r:id="rId15"/>
    <p:sldId id="274" r:id="rId16"/>
    <p:sldId id="301" r:id="rId17"/>
    <p:sldId id="325" r:id="rId18"/>
    <p:sldId id="326" r:id="rId19"/>
    <p:sldId id="327" r:id="rId20"/>
    <p:sldId id="328" r:id="rId21"/>
    <p:sldId id="329" r:id="rId22"/>
    <p:sldId id="294" r:id="rId23"/>
    <p:sldId id="302" r:id="rId24"/>
    <p:sldId id="295" r:id="rId25"/>
    <p:sldId id="278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2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>
        <p:scale>
          <a:sx n="70" d="100"/>
          <a:sy n="70" d="100"/>
        </p:scale>
        <p:origin x="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5440298223594E-2"/>
          <c:y val="0.1256038947100869"/>
          <c:w val="0.95080499448438516"/>
          <c:h val="0.710453887976525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Tjur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14</c:v>
                </c:pt>
                <c:pt idx="2">
                  <c:v>16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19-4107-A65A-56AC8AF643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Ko/kviga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19-4107-A65A-56AC8AF643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Tjurkalv</c:v>
                </c:pt>
              </c:strCache>
            </c:strRef>
          </c:tx>
          <c:spPr>
            <a:ln w="28575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9</c:v>
                </c:pt>
                <c:pt idx="1">
                  <c:v>11</c:v>
                </c:pt>
                <c:pt idx="2">
                  <c:v>18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19-4107-A65A-56AC8AF643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Kvigkalv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  <c:pt idx="4">
                  <c:v>2018/2019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9</c:v>
                </c:pt>
                <c:pt idx="1">
                  <c:v>16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19-4107-A65A-56AC8AF64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0547792"/>
        <c:axId val="610548448"/>
      </c:lineChart>
      <c:catAx>
        <c:axId val="6105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0548448"/>
        <c:crosses val="autoZero"/>
        <c:auto val="1"/>
        <c:lblAlgn val="ctr"/>
        <c:lblOffset val="100"/>
        <c:noMultiLvlLbl val="0"/>
      </c:catAx>
      <c:valAx>
        <c:axId val="61054844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054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34797824185014E-2"/>
          <c:y val="5.7343970980879913E-2"/>
          <c:w val="0.90066520217581503"/>
          <c:h val="0.6740524408814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ÄFO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5.4199999999999998E-2</c:v>
                </c:pt>
                <c:pt idx="1">
                  <c:v>5.11E-2</c:v>
                </c:pt>
                <c:pt idx="2">
                  <c:v>6.2199999999999998E-2</c:v>
                </c:pt>
                <c:pt idx="3">
                  <c:v>5.4300000000000001E-2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1CC-8B24-E43894F2F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SÖDRA 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3.9899999999999998E-2</c:v>
                </c:pt>
                <c:pt idx="1">
                  <c:v>4.7300000000000002E-2</c:v>
                </c:pt>
                <c:pt idx="2">
                  <c:v>6.13E-2</c:v>
                </c:pt>
                <c:pt idx="3">
                  <c:v>2.9100000000000001E-2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2-41CC-8B24-E43894F2F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916928"/>
        <c:axId val="733918240"/>
      </c:barChart>
      <c:catAx>
        <c:axId val="73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3918240"/>
        <c:crosses val="autoZero"/>
        <c:auto val="1"/>
        <c:lblAlgn val="ctr"/>
        <c:lblOffset val="100"/>
        <c:noMultiLvlLbl val="0"/>
      </c:catAx>
      <c:valAx>
        <c:axId val="73391824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3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ÄFO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0.78300000000000003</c:v>
                </c:pt>
                <c:pt idx="1">
                  <c:v>0.68400000000000005</c:v>
                </c:pt>
                <c:pt idx="2">
                  <c:v>0.76500000000000001</c:v>
                </c:pt>
                <c:pt idx="3">
                  <c:v>0.70599999999999996</c:v>
                </c:pt>
                <c:pt idx="4">
                  <c:v>0.67600000000000005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32-41CC-8B24-E43894F2F1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SÖDRA VI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0.70499999999999996</c:v>
                </c:pt>
                <c:pt idx="1">
                  <c:v>0.97</c:v>
                </c:pt>
                <c:pt idx="2">
                  <c:v>0.82499999999999996</c:v>
                </c:pt>
                <c:pt idx="3">
                  <c:v>0.59599999999999997</c:v>
                </c:pt>
                <c:pt idx="4">
                  <c:v>0.71799999999999997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2-41CC-8B24-E43894F2F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916928"/>
        <c:axId val="733918240"/>
      </c:barChart>
      <c:catAx>
        <c:axId val="7339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3918240"/>
        <c:crosses val="autoZero"/>
        <c:auto val="1"/>
        <c:lblAlgn val="ctr"/>
        <c:lblOffset val="100"/>
        <c:noMultiLvlLbl val="0"/>
      </c:catAx>
      <c:valAx>
        <c:axId val="733918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39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Olyckor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76-4B7E-9B9A-BE2B21B254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76-4B7E-9B9A-BE2B21B254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6-4B7E-9B9A-BE2B21B254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76-4B7E-9B9A-BE2B21B2544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76-4B7E-9B9A-BE2B21B2544C}"/>
              </c:ext>
            </c:extLst>
          </c:dPt>
          <c:cat>
            <c:strRef>
              <c:f>Sheet1!$A$2:$A$6</c:f>
              <c:strCache>
                <c:ptCount val="5"/>
                <c:pt idx="0">
                  <c:v>Dovhjort -6</c:v>
                </c:pt>
                <c:pt idx="1">
                  <c:v>Kronhjort +20 </c:v>
                </c:pt>
                <c:pt idx="2">
                  <c:v>Rådjur -37</c:v>
                </c:pt>
                <c:pt idx="3">
                  <c:v>Vildsvin -60</c:v>
                </c:pt>
                <c:pt idx="4">
                  <c:v>Älg +25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247</c:v>
                </c:pt>
                <c:pt idx="1">
                  <c:v>61</c:v>
                </c:pt>
                <c:pt idx="2">
                  <c:v>3254</c:v>
                </c:pt>
                <c:pt idx="3">
                  <c:v>552</c:v>
                </c:pt>
                <c:pt idx="4">
                  <c:v>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AD-422B-8400-FFB81D04F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91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68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91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14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814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9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20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765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93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6C9A-D895-4CD9-9C73-9844C307C170}" type="datetimeFigureOut">
              <a:rPr lang="sv-SE" smtClean="0"/>
              <a:t>2019-02-21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2570-33AE-472B-8918-0A87CD66B25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62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ltdata.se/" TargetMode="External"/><Relationship Id="rId2" Type="http://schemas.openxmlformats.org/officeDocument/2006/relationships/hyperlink" Target="http://sodraviaso.se/onewebmedia/%C3%84LGoKRONVILTJAKTEN%202015_16_SVi%C3%84SO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draviaso.s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br>
              <a:rPr lang="sv-SE" dirty="0"/>
            </a:br>
            <a:r>
              <a:rPr lang="sv-SE" dirty="0"/>
              <a:t>Södra Vi Älg och Kronskötselområde</a:t>
            </a:r>
            <a:br>
              <a:rPr lang="sv-SE" dirty="0"/>
            </a:br>
            <a:r>
              <a:rPr lang="sv-SE" dirty="0"/>
              <a:t>Samrådsmöte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2019-02-21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487" y="3429000"/>
            <a:ext cx="4464049" cy="32015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881" y="3429001"/>
            <a:ext cx="4085492" cy="32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Älgobsen är det bästa hjälpmedel vi har för att uppskatta älgstammens storlek och förändringar.</a:t>
            </a:r>
          </a:p>
          <a:p>
            <a:r>
              <a:rPr lang="sv-SE" dirty="0"/>
              <a:t>Om vi utför obsen korrekt och rapporterar har vi bra underlag för en ny älgskötselplan.</a:t>
            </a:r>
          </a:p>
          <a:p>
            <a:r>
              <a:rPr lang="sv-SE" dirty="0"/>
              <a:t>Vissa jaktlag kan förbättra rapporteringen!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559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Rapportering av fällt vilt fungerar bra!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Inrapportering fällda djur</a:t>
            </a:r>
            <a:endParaRPr lang="sv-SE" dirty="0"/>
          </a:p>
          <a:p>
            <a:r>
              <a:rPr lang="sv-SE" dirty="0"/>
              <a:t>Skall ske senast kl. 19.00 (älg) </a:t>
            </a:r>
            <a:r>
              <a:rPr lang="sv-SE" b="1" u="sng" dirty="0"/>
              <a:t>via SMS på tel. 070 564 1565</a:t>
            </a:r>
            <a:r>
              <a:rPr lang="sv-SE" dirty="0"/>
              <a:t>. (</a:t>
            </a:r>
            <a:r>
              <a:rPr lang="sv-SE" dirty="0" err="1"/>
              <a:t>kron</a:t>
            </a:r>
            <a:r>
              <a:rPr lang="sv-SE" dirty="0"/>
              <a:t> rapporteras samma dag) </a:t>
            </a:r>
          </a:p>
          <a:p>
            <a:r>
              <a:rPr lang="sv-SE" dirty="0"/>
              <a:t>Rapporten skall innehålla: ”</a:t>
            </a:r>
            <a:r>
              <a:rPr lang="sv-SE" b="1" dirty="0"/>
              <a:t>Jaktlag nr + namn” ; ”Antal + djurslag</a:t>
            </a:r>
            <a:r>
              <a:rPr lang="sv-SE" dirty="0"/>
              <a:t>”</a:t>
            </a:r>
          </a:p>
          <a:p>
            <a:r>
              <a:rPr lang="sv-SE" i="1" dirty="0"/>
              <a:t>Använd följande djurslag i </a:t>
            </a:r>
            <a:r>
              <a:rPr lang="sv-SE" i="1" dirty="0" err="1"/>
              <a:t>SMS:et</a:t>
            </a:r>
            <a:r>
              <a:rPr lang="sv-SE" i="1" dirty="0"/>
              <a:t>: (Älgtjur, Älgko, Älgkalv (han eller hon)), (Krontjur, Kronhind, Kronkalv (han eller hon))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7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Rapportering av fällt vilt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/>
              <a:t>Ur: ”</a:t>
            </a:r>
            <a:r>
              <a:rPr lang="sv-SE" i="1" u="sng" dirty="0">
                <a:hlinkClick r:id="rId2"/>
              </a:rPr>
              <a:t> Instruktioner för årets Älg och Kronhjortsjakt</a:t>
            </a:r>
            <a:r>
              <a:rPr lang="sv-SE" i="1" u="sng" dirty="0"/>
              <a:t>”</a:t>
            </a:r>
            <a:endParaRPr lang="sv-SE" b="1" dirty="0"/>
          </a:p>
          <a:p>
            <a:r>
              <a:rPr lang="sv-SE" b="1" dirty="0"/>
              <a:t>Viltdata (Älg) </a:t>
            </a:r>
            <a:br>
              <a:rPr lang="sv-SE" b="1" dirty="0"/>
            </a:br>
            <a:r>
              <a:rPr lang="sv-SE" dirty="0"/>
              <a:t>Redovisning och rapportering från jakten till </a:t>
            </a:r>
            <a:r>
              <a:rPr lang="sv-SE" u="sng" dirty="0">
                <a:hlinkClick r:id="rId3"/>
              </a:rPr>
              <a:t>http://www.viltdata.se/</a:t>
            </a:r>
            <a:r>
              <a:rPr lang="sv-SE" dirty="0"/>
              <a:t> , skall ske inom 7 dagar efter det att djuret skjutits.</a:t>
            </a:r>
          </a:p>
          <a:p>
            <a:r>
              <a:rPr lang="sv-SE" dirty="0"/>
              <a:t>Övriga statistikuppgifter (vikt och </a:t>
            </a:r>
            <a:r>
              <a:rPr lang="sv-SE" dirty="0" err="1"/>
              <a:t>älgobs</a:t>
            </a:r>
            <a:r>
              <a:rPr lang="sv-SE" dirty="0"/>
              <a:t>) läggs in på samma ställe.</a:t>
            </a:r>
          </a:p>
          <a:p>
            <a:endParaRPr lang="sv-SE" dirty="0"/>
          </a:p>
          <a:p>
            <a:r>
              <a:rPr lang="sv-SE" b="1" dirty="0"/>
              <a:t>Är Viltdata krångligt?</a:t>
            </a: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sv-SE" b="1" dirty="0"/>
              <a:t>Regler och sanktioner enligt stadgar</a:t>
            </a:r>
            <a:br>
              <a:rPr lang="sv-SE" b="1" dirty="0"/>
            </a:br>
            <a:r>
              <a:rPr lang="sv-SE" i="1" dirty="0"/>
              <a:t>§ 14  Styrelsen kan besluta om förändrad tilldelning av skjutbara djur innevarande  eller kommande år för de jaktlag som åsidosätter överenskomna regler och förpliktelser. </a:t>
            </a:r>
          </a:p>
          <a:p>
            <a:pPr marL="0" indent="0">
              <a:buNone/>
            </a:pPr>
            <a:endParaRPr lang="sv-SE" b="1" dirty="0"/>
          </a:p>
          <a:p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9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Påskjuten älg.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inrapporterad. </a:t>
            </a:r>
          </a:p>
          <a:p>
            <a:r>
              <a:rPr lang="sv-SE" dirty="0"/>
              <a:t>Regelverk ligger fast, älgen dras på tilldelningen.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775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79" y="83585"/>
            <a:ext cx="10515600" cy="1325563"/>
          </a:xfrm>
        </p:spPr>
        <p:txBody>
          <a:bodyPr/>
          <a:lstStyle/>
          <a:p>
            <a:r>
              <a:rPr lang="sv-SE" b="1" dirty="0"/>
              <a:t>Årets kronjakt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42773"/>
              </p:ext>
            </p:extLst>
          </p:nvPr>
        </p:nvGraphicFramePr>
        <p:xfrm>
          <a:off x="207579" y="1271300"/>
          <a:ext cx="4466897" cy="4337020"/>
        </p:xfrm>
        <a:graphic>
          <a:graphicData uri="http://schemas.openxmlformats.org/drawingml/2006/table">
            <a:tbl>
              <a:tblPr/>
              <a:tblGrid>
                <a:gridCol w="224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l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Hjort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Hind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Kalv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44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565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Per 1000 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476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err="1">
                          <a:effectLst/>
                          <a:latin typeface="Arial" panose="020B0604020202020204" pitchFamily="34" charset="0"/>
                        </a:rPr>
                        <a:t>Kalvandel</a:t>
                      </a:r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 i total avskjutning (%):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7579" y="5586699"/>
            <a:ext cx="555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/>
              <a:t>Varför så lite kalv? </a:t>
            </a:r>
          </a:p>
          <a:p>
            <a:endParaRPr lang="sv-S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51300-49DE-424C-9FAB-39C6CFC412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8760" y="0"/>
            <a:ext cx="6873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Samrådsmöte ÄFO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dirty="0"/>
          </a:p>
          <a:p>
            <a:r>
              <a:rPr lang="en-US" sz="2400" dirty="0"/>
              <a:t>28/2 19.00 </a:t>
            </a:r>
            <a:r>
              <a:rPr lang="en-US" sz="2400" dirty="0" err="1"/>
              <a:t>Brunnssalongen</a:t>
            </a:r>
            <a:endParaRPr lang="en-US" sz="2400" dirty="0"/>
          </a:p>
          <a:p>
            <a:r>
              <a:rPr lang="en-US" sz="2400" dirty="0" err="1"/>
              <a:t>Representanter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styrelsen</a:t>
            </a:r>
            <a:r>
              <a:rPr lang="en-US" sz="2400" dirty="0"/>
              <a:t> </a:t>
            </a:r>
            <a:r>
              <a:rPr lang="en-US" sz="2400" dirty="0" err="1"/>
              <a:t>deltar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Vad</a:t>
            </a:r>
            <a:r>
              <a:rPr lang="en-US" sz="2400" dirty="0"/>
              <a:t> ska vi ta med </a:t>
            </a:r>
            <a:r>
              <a:rPr lang="en-US" sz="2400" dirty="0" err="1"/>
              <a:t>oss</a:t>
            </a:r>
            <a:r>
              <a:rPr lang="en-US" sz="2400" dirty="0"/>
              <a:t>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76770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8CF39-257C-4B96-910D-E2404873B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Viltolyckor</a:t>
            </a:r>
            <a:r>
              <a:rPr lang="en-US" dirty="0"/>
              <a:t> </a:t>
            </a:r>
            <a:r>
              <a:rPr lang="en-US" dirty="0" err="1"/>
              <a:t>klövvilt</a:t>
            </a:r>
            <a:r>
              <a:rPr lang="en-US" dirty="0"/>
              <a:t> 2018 </a:t>
            </a:r>
            <a:r>
              <a:rPr lang="en-US" dirty="0" err="1"/>
              <a:t>i</a:t>
            </a:r>
            <a:r>
              <a:rPr lang="en-US" dirty="0"/>
              <a:t> Kalmar </a:t>
            </a:r>
            <a:r>
              <a:rPr lang="en-US" dirty="0" err="1"/>
              <a:t>län</a:t>
            </a:r>
            <a:endParaRPr lang="sv-S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42201C-2A4D-40D1-A67B-911B7F506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46272"/>
              </p:ext>
            </p:extLst>
          </p:nvPr>
        </p:nvGraphicFramePr>
        <p:xfrm>
          <a:off x="838200" y="1382233"/>
          <a:ext cx="10515600" cy="511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611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EA21-9AD5-4B67-92A3-851DE9DB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Äbin</a:t>
            </a:r>
            <a:r>
              <a:rPr lang="sv-SE" dirty="0"/>
              <a:t>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28AD-D7A6-44C4-A13D-FA8F70B4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55" y="1430582"/>
            <a:ext cx="7412513" cy="54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83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458D-2BCE-48E2-AF46-69B3AEDB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Äbin</a:t>
            </a:r>
            <a:r>
              <a:rPr lang="sv-SE" dirty="0"/>
              <a:t> 2018 Resultat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4B6D-8B6C-4242-BDBE-C18D6A30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Medelfel 4,1 %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E7F45-06D3-4740-BE09-453437369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29" y="0"/>
            <a:ext cx="4646746" cy="666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3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458D-2BCE-48E2-AF46-69B3AEDB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Äbin</a:t>
            </a:r>
            <a:r>
              <a:rPr lang="sv-SE" dirty="0"/>
              <a:t> 2018 Resultat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4B6D-8B6C-4242-BDBE-C18D6A30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042E4-061B-45D7-9CD6-757CA6409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476374"/>
            <a:ext cx="6355946" cy="488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1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749B-6F09-4D13-9FD0-80C4C90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Samrådsmöte</a:t>
            </a:r>
            <a:r>
              <a:rPr lang="en-US" b="1" dirty="0"/>
              <a:t> </a:t>
            </a:r>
            <a:r>
              <a:rPr lang="en-US" b="1" dirty="0" err="1"/>
              <a:t>enligt</a:t>
            </a:r>
            <a:r>
              <a:rPr lang="en-US" b="1" dirty="0"/>
              <a:t> </a:t>
            </a:r>
            <a:r>
              <a:rPr lang="en-US" b="1" dirty="0" err="1"/>
              <a:t>stadgarna</a:t>
            </a:r>
            <a:endParaRPr lang="sv-SE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A923D-197D-4160-93CB-CA4A25DD761A}"/>
              </a:ext>
            </a:extLst>
          </p:cNvPr>
          <p:cNvSpPr/>
          <p:nvPr/>
        </p:nvSpPr>
        <p:spPr>
          <a:xfrm>
            <a:off x="838200" y="1348800"/>
            <a:ext cx="1051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§ 15 Samrådsmöte ska hållas årligen under vårvintern. Till mötet kallas </a:t>
            </a:r>
            <a:r>
              <a:rPr lang="sv-S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anslutna fastigheters representanter</a:t>
            </a:r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och </a:t>
            </a:r>
            <a:r>
              <a:rPr lang="sv-S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representanter för ingående jaktlag</a:t>
            </a:r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 Flera fastigheter kan ha samma kontaktperson (oftast jaktledaren). </a:t>
            </a:r>
          </a:p>
          <a:p>
            <a:r>
              <a:rPr lang="en-US" sz="32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Kallelse</a:t>
            </a:r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 till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kontaktpersoner</a:t>
            </a:r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Påminnelse</a:t>
            </a:r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Vby</a:t>
            </a:r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tidning</a:t>
            </a:r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H</a:t>
            </a:r>
            <a:r>
              <a:rPr lang="sv-SE" sz="3200" dirty="0">
                <a:solidFill>
                  <a:srgbClr val="000000"/>
                </a:solidFill>
                <a:highlight>
                  <a:srgbClr val="FFFF66"/>
                </a:highlight>
                <a:latin typeface="Times New Roman" panose="02020603050405020304" pitchFamily="18" charset="0"/>
              </a:rPr>
              <a:t>ar kontaktperson förmedlat inbjudan?</a:t>
            </a:r>
          </a:p>
          <a:p>
            <a:r>
              <a:rPr lang="sv-S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Mötet ska behandla information om stadgeenliga beslut såsom avskjutningens storlek och fördelning, regler för jakten samt andra jaktliga frågor i anslutning till dessa.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55523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9458D-2BCE-48E2-AF46-69B3AEDB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Äbin</a:t>
            </a:r>
            <a:r>
              <a:rPr lang="sv-SE" dirty="0"/>
              <a:t> 2018 Resultat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24B6D-8B6C-4242-BDBE-C18D6A300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7ED644-BF91-433D-9FFE-7DB6F5F94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27" y="0"/>
            <a:ext cx="466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93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1D40E-420B-4C5E-9071-DD3A5973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Skogsstyrelsens slutsatser gällande skador på tall för Vimmerby, Kalmar län</a:t>
            </a:r>
            <a:br>
              <a:rPr lang="sv-SE" dirty="0"/>
            </a:br>
            <a:endParaRPr lang="sv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95480-1924-4E06-8674-BA4ECFE86B43}"/>
              </a:ext>
            </a:extLst>
          </p:cNvPr>
          <p:cNvSpPr/>
          <p:nvPr/>
        </p:nvSpPr>
        <p:spPr>
          <a:xfrm>
            <a:off x="1130531" y="1690688"/>
            <a:ext cx="89278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/>
          </a:p>
          <a:p>
            <a:r>
              <a:rPr lang="sv-SE" sz="2400" dirty="0"/>
              <a:t>• Andel årsskadade tallar är i intervallet 10-20 % vilket innebär en svår skadenivå och kraftfulla åtgärder behöver vidtas för att minska skadenivån. </a:t>
            </a:r>
          </a:p>
          <a:p>
            <a:endParaRPr lang="sv-SE" sz="2400" dirty="0"/>
          </a:p>
          <a:p>
            <a:r>
              <a:rPr lang="sv-SE" sz="2400" dirty="0"/>
              <a:t>• Andelen oskadade tallar är i intervallet 50-70 % vilket innebär en svår skadenivå. Viltskador har ackumulerats under flera år och kraftfulla åtgärder behöver vidtas för att framgent möjliggöra att 7 av 10 tallstammar är oskadda när framtida ungskogar uppnår 5 meter höjd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57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Arealuppdatering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91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Låg</a:t>
            </a:r>
            <a:r>
              <a:rPr lang="en-US" dirty="0"/>
              <a:t> </a:t>
            </a:r>
            <a:r>
              <a:rPr lang="en-US" dirty="0" err="1"/>
              <a:t>intensitet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arbetet</a:t>
            </a:r>
            <a:r>
              <a:rPr lang="en-US" dirty="0"/>
              <a:t> under </a:t>
            </a:r>
            <a:r>
              <a:rPr lang="en-US" dirty="0" err="1"/>
              <a:t>det</a:t>
            </a:r>
            <a:br>
              <a:rPr lang="en-US" dirty="0"/>
            </a:br>
            <a:r>
              <a:rPr lang="en-US" dirty="0" err="1"/>
              <a:t>gångna</a:t>
            </a:r>
            <a:r>
              <a:rPr lang="en-US" dirty="0"/>
              <a:t> </a:t>
            </a:r>
            <a:r>
              <a:rPr lang="en-US" dirty="0" err="1"/>
              <a:t>året</a:t>
            </a:r>
            <a:r>
              <a:rPr lang="en-US" dirty="0"/>
              <a:t>.</a:t>
            </a:r>
            <a:endParaRPr lang="sv-SE" dirty="0"/>
          </a:p>
          <a:p>
            <a:r>
              <a:rPr lang="sv-SE" dirty="0"/>
              <a:t>Styrelsen går igenom hela </a:t>
            </a:r>
            <a:br>
              <a:rPr lang="sv-SE" dirty="0"/>
            </a:br>
            <a:r>
              <a:rPr lang="sv-SE" dirty="0"/>
              <a:t>fastighetsunderlaget och</a:t>
            </a:r>
            <a:br>
              <a:rPr lang="sv-SE" dirty="0"/>
            </a:br>
            <a:r>
              <a:rPr lang="sv-SE" dirty="0"/>
              <a:t>kontaktar lagen vid oklarheter.</a:t>
            </a:r>
          </a:p>
          <a:p>
            <a:r>
              <a:rPr lang="sv-SE" dirty="0"/>
              <a:t>Anmäl förändringar i jaktlagets </a:t>
            </a:r>
            <a:br>
              <a:rPr lang="sv-SE" dirty="0"/>
            </a:br>
            <a:r>
              <a:rPr lang="sv-SE" dirty="0"/>
              <a:t>arealer och fastighets-</a:t>
            </a:r>
            <a:br>
              <a:rPr lang="sv-SE" dirty="0"/>
            </a:br>
            <a:r>
              <a:rPr lang="sv-SE" dirty="0"/>
              <a:t>sammansättning.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799" y="-312167"/>
            <a:ext cx="61436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6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1EAA-C511-4E7F-9478-84EC808A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behövs</a:t>
            </a:r>
            <a:r>
              <a:rPr lang="en-US" dirty="0"/>
              <a:t> </a:t>
            </a:r>
            <a:r>
              <a:rPr lang="en-US" dirty="0" err="1"/>
              <a:t>fullmakt</a:t>
            </a:r>
            <a:r>
              <a:rPr lang="en-US" dirty="0"/>
              <a:t> </a:t>
            </a:r>
            <a:r>
              <a:rPr lang="en-US" dirty="0" err="1"/>
              <a:t>från</a:t>
            </a:r>
            <a:r>
              <a:rPr lang="en-US" dirty="0"/>
              <a:t> </a:t>
            </a:r>
            <a:r>
              <a:rPr lang="en-US" dirty="0" err="1"/>
              <a:t>markägare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överlåter</a:t>
            </a:r>
            <a:r>
              <a:rPr lang="en-US" dirty="0"/>
              <a:t> </a:t>
            </a:r>
            <a:r>
              <a:rPr lang="en-US" dirty="0" err="1"/>
              <a:t>rösträtten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FD32-0E14-40C7-A8C3-330893384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Underlag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fullmakter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hemsidan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9731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Hemsidan </a:t>
            </a:r>
            <a:r>
              <a:rPr lang="sv-SE" dirty="0">
                <a:hlinkClick r:id="rId2"/>
              </a:rPr>
              <a:t>www.sodraviaso.se</a:t>
            </a:r>
            <a:r>
              <a:rPr lang="sv-SE" dirty="0"/>
              <a:t> innehåller alla dokument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19" y="1902771"/>
            <a:ext cx="84296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04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Vimmerby ÄFG anordnar en utbildningsdag med temat viltförvaltningsdag lördagen 16 mars i Frödinge Bygdegård.</a:t>
            </a:r>
          </a:p>
          <a:p>
            <a:pPr lvl="1"/>
            <a:r>
              <a:rPr lang="sv-SE" dirty="0"/>
              <a:t>Mia Kjellander – Avskjutning/slaktvikter älgkalv bakåt i tiden</a:t>
            </a:r>
          </a:p>
          <a:p>
            <a:pPr lvl="1"/>
            <a:r>
              <a:rPr lang="sv-SE" dirty="0"/>
              <a:t>Annika Felton: Älgarnas foderbehov och landskapets fodertillgång</a:t>
            </a:r>
          </a:p>
          <a:p>
            <a:pPr lvl="1"/>
            <a:r>
              <a:rPr lang="sv-SE" dirty="0"/>
              <a:t>Bo Karlsson – Skogsbruk och framtida utveckling; </a:t>
            </a:r>
            <a:r>
              <a:rPr lang="sv-SE" dirty="0" err="1"/>
              <a:t>viltfoder</a:t>
            </a:r>
            <a:r>
              <a:rPr lang="sv-SE" dirty="0"/>
              <a:t> och foderareal framöver. Vad innebär </a:t>
            </a:r>
            <a:r>
              <a:rPr lang="sv-SE" dirty="0" err="1"/>
              <a:t>granifieringen</a:t>
            </a:r>
            <a:r>
              <a:rPr lang="sv-SE" dirty="0"/>
              <a:t> för </a:t>
            </a:r>
            <a:r>
              <a:rPr lang="sv-SE" dirty="0" err="1"/>
              <a:t>fodertillgången,mm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Jonas Malmsten – Orsaker till den utveckling vi fått; små älgar, lägre reproduktion, foderkonkurrens, minskad biologisk mångfald, viltbetesskador. Älgens framtida utveckling?</a:t>
            </a:r>
          </a:p>
          <a:p>
            <a:r>
              <a:rPr lang="en-US" dirty="0" err="1"/>
              <a:t>Motioner</a:t>
            </a:r>
            <a:r>
              <a:rPr lang="en-US" dirty="0"/>
              <a:t> ska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styrelsen</a:t>
            </a:r>
            <a:r>
              <a:rPr lang="en-US" dirty="0"/>
              <a:t> </a:t>
            </a:r>
            <a:r>
              <a:rPr lang="en-US" dirty="0" err="1"/>
              <a:t>tillhanda</a:t>
            </a:r>
            <a:r>
              <a:rPr lang="en-US" dirty="0"/>
              <a:t> </a:t>
            </a:r>
            <a:r>
              <a:rPr lang="en-US" dirty="0" err="1"/>
              <a:t>senast</a:t>
            </a:r>
            <a:r>
              <a:rPr lang="en-US" dirty="0"/>
              <a:t> </a:t>
            </a:r>
            <a:r>
              <a:rPr lang="en-US" dirty="0" err="1"/>
              <a:t>sista</a:t>
            </a:r>
            <a:r>
              <a:rPr lang="en-US" dirty="0"/>
              <a:t> </a:t>
            </a:r>
            <a:r>
              <a:rPr lang="en-US" dirty="0" err="1"/>
              <a:t>juni</a:t>
            </a:r>
            <a:r>
              <a:rPr lang="en-US" dirty="0"/>
              <a:t>.</a:t>
            </a:r>
          </a:p>
          <a:p>
            <a:r>
              <a:rPr lang="sv-SE" dirty="0"/>
              <a:t>Årsmöte 15/8 </a:t>
            </a:r>
            <a:r>
              <a:rPr lang="sv-SE" dirty="0" err="1"/>
              <a:t>kl</a:t>
            </a:r>
            <a:r>
              <a:rPr lang="sv-SE" dirty="0"/>
              <a:t> 19.00 i </a:t>
            </a:r>
            <a:r>
              <a:rPr lang="sv-SE" dirty="0" err="1"/>
              <a:t>Brunnsalongen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418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789907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5032"/>
            <a:ext cx="10515600" cy="5021931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Mötets öppnande</a:t>
            </a:r>
          </a:p>
          <a:p>
            <a:r>
              <a:rPr lang="sv-SE" dirty="0"/>
              <a:t>Närvaro</a:t>
            </a:r>
          </a:p>
          <a:p>
            <a:r>
              <a:rPr lang="sv-SE" dirty="0"/>
              <a:t>Årets älgjakt – Måluppfyllnad</a:t>
            </a:r>
          </a:p>
          <a:p>
            <a:r>
              <a:rPr lang="sv-SE" dirty="0"/>
              <a:t>Rapportering fällda älgar</a:t>
            </a:r>
          </a:p>
          <a:p>
            <a:r>
              <a:rPr lang="sv-SE" dirty="0" err="1"/>
              <a:t>Älgobs</a:t>
            </a:r>
            <a:endParaRPr lang="sv-SE" dirty="0"/>
          </a:p>
          <a:p>
            <a:r>
              <a:rPr lang="sv-SE" dirty="0"/>
              <a:t>Påskjutningar</a:t>
            </a:r>
          </a:p>
          <a:p>
            <a:r>
              <a:rPr lang="sv-SE" dirty="0"/>
              <a:t>Kronjakten</a:t>
            </a:r>
          </a:p>
          <a:p>
            <a:r>
              <a:rPr lang="sv-SE" dirty="0"/>
              <a:t>Samrådsmöte med ÄFO</a:t>
            </a:r>
          </a:p>
          <a:p>
            <a:r>
              <a:rPr lang="en-US" dirty="0" err="1"/>
              <a:t>Viltolyckor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  <a:p>
            <a:r>
              <a:rPr lang="en-US" dirty="0" err="1"/>
              <a:t>Äbin</a:t>
            </a:r>
            <a:endParaRPr lang="sv-SE" dirty="0"/>
          </a:p>
          <a:p>
            <a:r>
              <a:rPr lang="sv-SE" dirty="0"/>
              <a:t>Arealuppdatering</a:t>
            </a:r>
          </a:p>
          <a:p>
            <a:r>
              <a:rPr lang="en-US" dirty="0"/>
              <a:t>V</a:t>
            </a:r>
            <a:r>
              <a:rPr lang="sv-SE" dirty="0" err="1"/>
              <a:t>em</a:t>
            </a:r>
            <a:r>
              <a:rPr lang="sv-SE" dirty="0"/>
              <a:t> företräder jaktlaget på årsmötet? Fullmakter.</a:t>
            </a:r>
          </a:p>
          <a:p>
            <a:r>
              <a:rPr lang="sv-SE" dirty="0"/>
              <a:t>Hemsidan</a:t>
            </a:r>
          </a:p>
          <a:p>
            <a:r>
              <a:rPr lang="sv-SE" dirty="0"/>
              <a:t>Övriga frågor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644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79" y="388937"/>
            <a:ext cx="10515600" cy="1325563"/>
          </a:xfrm>
        </p:spPr>
        <p:txBody>
          <a:bodyPr/>
          <a:lstStyle/>
          <a:p>
            <a:r>
              <a:rPr lang="sv-SE" b="1" dirty="0"/>
              <a:t>Årets älgjakt – Södra Vi ÄSO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10575"/>
              </p:ext>
            </p:extLst>
          </p:nvPr>
        </p:nvGraphicFramePr>
        <p:xfrm>
          <a:off x="444500" y="1853896"/>
          <a:ext cx="4860668" cy="4534272"/>
        </p:xfrm>
        <a:graphic>
          <a:graphicData uri="http://schemas.openxmlformats.org/drawingml/2006/table">
            <a:tbl>
              <a:tblPr/>
              <a:tblGrid>
                <a:gridCol w="230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792">
                <a:tc>
                  <a:txBody>
                    <a:bodyPr/>
                    <a:lstStyle/>
                    <a:p>
                      <a:pPr algn="l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Tjur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Hondjur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12 (-1)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Kalv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Totalt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46(-1)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effectLst/>
                          <a:latin typeface="Arial" panose="020B0604020202020204" pitchFamily="34" charset="0"/>
                        </a:rPr>
                        <a:t>Utnyttjandegrad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792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effectLst/>
                          <a:latin typeface="Arial" panose="020B0604020202020204" pitchFamily="34" charset="0"/>
                        </a:rPr>
                        <a:t>Kalvandel i total avskjutning (%):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E1E6CE-4AAD-42B7-87E4-A090448FB9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45224" y="86868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5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84BF0-2C85-49CF-B6C4-9C161BEE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Avskjutning skötselområdet under 5 år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825DAA-A584-48F1-9B52-286810713E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2591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21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Fällda älgar i Kalmar län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E8E60DB-2E59-4024-9585-87B7A2E70D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377194"/>
              </p:ext>
            </p:extLst>
          </p:nvPr>
        </p:nvGraphicFramePr>
        <p:xfrm>
          <a:off x="283029" y="1396535"/>
          <a:ext cx="10613570" cy="5461465"/>
        </p:xfrm>
        <a:graphic>
          <a:graphicData uri="http://schemas.openxmlformats.org/drawingml/2006/table">
            <a:tbl>
              <a:tblPr firstRow="1" firstCol="1" lastRow="1">
                <a:tableStyleId>{16D9F66E-5EB9-4882-86FB-DCBF35E3C3E4}</a:tableStyleId>
              </a:tblPr>
              <a:tblGrid>
                <a:gridCol w="1902323">
                  <a:extLst>
                    <a:ext uri="{9D8B030D-6E8A-4147-A177-3AD203B41FA5}">
                      <a16:colId xmlns:a16="http://schemas.microsoft.com/office/drawing/2014/main" val="1421691347"/>
                    </a:ext>
                  </a:extLst>
                </a:gridCol>
                <a:gridCol w="1020498">
                  <a:extLst>
                    <a:ext uri="{9D8B030D-6E8A-4147-A177-3AD203B41FA5}">
                      <a16:colId xmlns:a16="http://schemas.microsoft.com/office/drawing/2014/main" val="2173715229"/>
                    </a:ext>
                  </a:extLst>
                </a:gridCol>
                <a:gridCol w="788190">
                  <a:extLst>
                    <a:ext uri="{9D8B030D-6E8A-4147-A177-3AD203B41FA5}">
                      <a16:colId xmlns:a16="http://schemas.microsoft.com/office/drawing/2014/main" val="1700784214"/>
                    </a:ext>
                  </a:extLst>
                </a:gridCol>
                <a:gridCol w="987312">
                  <a:extLst>
                    <a:ext uri="{9D8B030D-6E8A-4147-A177-3AD203B41FA5}">
                      <a16:colId xmlns:a16="http://schemas.microsoft.com/office/drawing/2014/main" val="2245187433"/>
                    </a:ext>
                  </a:extLst>
                </a:gridCol>
                <a:gridCol w="705223">
                  <a:extLst>
                    <a:ext uri="{9D8B030D-6E8A-4147-A177-3AD203B41FA5}">
                      <a16:colId xmlns:a16="http://schemas.microsoft.com/office/drawing/2014/main" val="2697084502"/>
                    </a:ext>
                  </a:extLst>
                </a:gridCol>
                <a:gridCol w="696029">
                  <a:extLst>
                    <a:ext uri="{9D8B030D-6E8A-4147-A177-3AD203B41FA5}">
                      <a16:colId xmlns:a16="http://schemas.microsoft.com/office/drawing/2014/main" val="490898321"/>
                    </a:ext>
                  </a:extLst>
                </a:gridCol>
                <a:gridCol w="825196">
                  <a:extLst>
                    <a:ext uri="{9D8B030D-6E8A-4147-A177-3AD203B41FA5}">
                      <a16:colId xmlns:a16="http://schemas.microsoft.com/office/drawing/2014/main" val="235476801"/>
                    </a:ext>
                  </a:extLst>
                </a:gridCol>
                <a:gridCol w="780831">
                  <a:extLst>
                    <a:ext uri="{9D8B030D-6E8A-4147-A177-3AD203B41FA5}">
                      <a16:colId xmlns:a16="http://schemas.microsoft.com/office/drawing/2014/main" val="1920341830"/>
                    </a:ext>
                  </a:extLst>
                </a:gridCol>
                <a:gridCol w="771957">
                  <a:extLst>
                    <a:ext uri="{9D8B030D-6E8A-4147-A177-3AD203B41FA5}">
                      <a16:colId xmlns:a16="http://schemas.microsoft.com/office/drawing/2014/main" val="1740356966"/>
                    </a:ext>
                  </a:extLst>
                </a:gridCol>
                <a:gridCol w="878435">
                  <a:extLst>
                    <a:ext uri="{9D8B030D-6E8A-4147-A177-3AD203B41FA5}">
                      <a16:colId xmlns:a16="http://schemas.microsoft.com/office/drawing/2014/main" val="1815644687"/>
                    </a:ext>
                  </a:extLst>
                </a:gridCol>
                <a:gridCol w="1257576">
                  <a:extLst>
                    <a:ext uri="{9D8B030D-6E8A-4147-A177-3AD203B41FA5}">
                      <a16:colId xmlns:a16="http://schemas.microsoft.com/office/drawing/2014/main" val="3235507403"/>
                    </a:ext>
                  </a:extLst>
                </a:gridCol>
              </a:tblGrid>
              <a:tr h="594126"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Avskjutningsmål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Avskjutning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6432440"/>
                  </a:ext>
                </a:extLst>
              </a:tr>
              <a:tr h="628093"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Område</a:t>
                      </a:r>
                      <a:endParaRPr lang="sv-S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Vuxna</a:t>
                      </a:r>
                      <a:endParaRPr lang="sv-S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Kalv</a:t>
                      </a:r>
                      <a:endParaRPr lang="sv-S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Vuxna</a:t>
                      </a:r>
                      <a:endParaRPr lang="sv-S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Tjur</a:t>
                      </a:r>
                      <a:endParaRPr lang="sv-S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Ko</a:t>
                      </a:r>
                      <a:endParaRPr lang="sv-S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Kalv</a:t>
                      </a:r>
                      <a:endParaRPr lang="sv-S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Tjur%</a:t>
                      </a:r>
                      <a:endParaRPr lang="sv-S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Kalv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Totalt/1000 ha</a:t>
                      </a:r>
                      <a:endParaRPr lang="sv-S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18031567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Västervik norra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7797183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Västervik södra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5853804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Vimmerby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350" marR="6350" marT="635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39617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Hultsfred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6382770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Oskarshamn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6087095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Emåns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9302053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Kalmar västra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5582438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Kalmarsunds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9382512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Ölands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6775922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Kalmar södra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65118713"/>
                  </a:ext>
                </a:extLst>
              </a:tr>
              <a:tr h="38538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Summa: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1523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587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b="0" i="0" u="none" strike="noStrike" dirty="0">
                          <a:effectLst/>
                          <a:latin typeface="Calibri" panose="020F0502020204030204" pitchFamily="34" charset="0"/>
                        </a:rPr>
                        <a:t>1070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703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9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06FA1-304A-43D5-93D7-5FCE341BE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Kalvvikter</a:t>
            </a:r>
            <a:r>
              <a:rPr lang="en-US" dirty="0"/>
              <a:t> </a:t>
            </a:r>
            <a:r>
              <a:rPr lang="en-US" dirty="0" err="1"/>
              <a:t>Södra</a:t>
            </a:r>
            <a:r>
              <a:rPr lang="en-US" dirty="0"/>
              <a:t> Vi ÄSO</a:t>
            </a:r>
            <a:endParaRPr lang="sv-S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7530D5-EDD3-4F41-91A1-E72B491D2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361" y="1825625"/>
            <a:ext cx="91332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D04-31F1-48BA-B6F8-9A0879A3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r>
              <a:rPr lang="sv-SE" dirty="0"/>
              <a:t>/jakt-timme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B49D16-8924-4173-904B-B64168868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0527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8252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23D04-31F1-48BA-B6F8-9A0879A3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Älgobs</a:t>
            </a:r>
            <a:r>
              <a:rPr lang="sv-SE" dirty="0"/>
              <a:t> kalvar/vuxet hondjur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B49D16-8924-4173-904B-B64168868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3054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919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791</Words>
  <Application>Microsoft Office PowerPoint</Application>
  <PresentationFormat>Widescreen</PresentationFormat>
  <Paragraphs>252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  Södra Vi Älg och Kronskötselområde Samrådsmöte</vt:lpstr>
      <vt:lpstr>Samrådsmöte enligt stadgarna</vt:lpstr>
      <vt:lpstr>Dagordning</vt:lpstr>
      <vt:lpstr>Årets älgjakt – Södra Vi ÄSO</vt:lpstr>
      <vt:lpstr>Avskjutning skötselområdet under 5 år</vt:lpstr>
      <vt:lpstr>Fällda älgar i Kalmar län</vt:lpstr>
      <vt:lpstr>Kalvvikter Södra Vi ÄSO</vt:lpstr>
      <vt:lpstr>Älgobs/jakt-timme </vt:lpstr>
      <vt:lpstr>Älgobs kalvar/vuxet hondjur</vt:lpstr>
      <vt:lpstr>Älgobs</vt:lpstr>
      <vt:lpstr>Rapportering av fällt vilt fungerar bra!</vt:lpstr>
      <vt:lpstr>Rapportering av fällt vilt</vt:lpstr>
      <vt:lpstr>Påskjuten älg.</vt:lpstr>
      <vt:lpstr>Årets kronjakt</vt:lpstr>
      <vt:lpstr>Samrådsmöte ÄFO</vt:lpstr>
      <vt:lpstr>Viltolyckor klövvilt 2018 i Kalmar län</vt:lpstr>
      <vt:lpstr>Äbin 2018</vt:lpstr>
      <vt:lpstr>Äbin 2018 Resultat</vt:lpstr>
      <vt:lpstr>Äbin 2018 Resultat</vt:lpstr>
      <vt:lpstr>Äbin 2018 Resultat</vt:lpstr>
      <vt:lpstr>Skogsstyrelsens slutsatser gällande skador på tall för Vimmerby, Kalmar län </vt:lpstr>
      <vt:lpstr>Arealuppdatering</vt:lpstr>
      <vt:lpstr>Det behövs fullmakt från markägare som överlåter rösträtten</vt:lpstr>
      <vt:lpstr>Hemsidan www.sodraviaso.se innehåller alla dokument</vt:lpstr>
      <vt:lpstr>Övriga frågor</vt:lpstr>
    </vt:vector>
  </TitlesOfParts>
  <Company>Skogforsk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Södra Vi Älg och Kronskötselområde Jaktledar och markägarträff</dc:title>
  <dc:creator>Karlsson Bo</dc:creator>
  <cp:lastModifiedBy>Bo Karlsson</cp:lastModifiedBy>
  <cp:revision>40</cp:revision>
  <dcterms:created xsi:type="dcterms:W3CDTF">2016-02-24T20:11:20Z</dcterms:created>
  <dcterms:modified xsi:type="dcterms:W3CDTF">2019-02-21T08:55:53Z</dcterms:modified>
</cp:coreProperties>
</file>